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19"/>
  </p:notesMasterIdLst>
  <p:sldIdLst>
    <p:sldId id="256" r:id="rId2"/>
    <p:sldId id="302" r:id="rId3"/>
    <p:sldId id="316" r:id="rId4"/>
    <p:sldId id="312" r:id="rId5"/>
    <p:sldId id="317" r:id="rId6"/>
    <p:sldId id="286" r:id="rId7"/>
    <p:sldId id="268" r:id="rId8"/>
    <p:sldId id="267" r:id="rId9"/>
    <p:sldId id="270" r:id="rId10"/>
    <p:sldId id="269" r:id="rId11"/>
    <p:sldId id="272" r:id="rId12"/>
    <p:sldId id="281" r:id="rId13"/>
    <p:sldId id="282" r:id="rId14"/>
    <p:sldId id="283" r:id="rId15"/>
    <p:sldId id="284" r:id="rId16"/>
    <p:sldId id="285" r:id="rId17"/>
    <p:sldId id="31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6" autoAdjust="0"/>
    <p:restoredTop sz="94660"/>
  </p:normalViewPr>
  <p:slideViewPr>
    <p:cSldViewPr snapToGrid="0" snapToObjects="1">
      <p:cViewPr>
        <p:scale>
          <a:sx n="105" d="100"/>
          <a:sy n="105" d="100"/>
        </p:scale>
        <p:origin x="-920" y="-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AED10-8534-6F46-B61E-6EF7D30887C4}" type="datetimeFigureOut">
              <a:rPr lang="en-US" smtClean="0"/>
              <a:t>20/01/16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CB204-524B-D34B-A9A5-9ADD84F415EA}" type="slidenum">
              <a:rPr lang="en-US" smtClean="0"/>
              <a:t>‹#›</a:t>
            </a:fld>
            <a:endParaRPr lang="en-US"/>
          </a:p>
        </p:txBody>
      </p:sp>
    </p:spTree>
    <p:extLst>
      <p:ext uri="{BB962C8B-B14F-4D97-AF65-F5344CB8AC3E}">
        <p14:creationId xmlns:p14="http://schemas.microsoft.com/office/powerpoint/2010/main" val="27412027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88856D55-EFBE-4F9B-8A5F-09D42CA22A9B}" type="datetime1">
              <a:rPr lang="en-US" smtClean="0"/>
              <a:pPr/>
              <a:t>20/01/16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9D1D110F-3F4E-48D9-B8AA-5D0E825AFDBA}"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9D1D110F-3F4E-48D9-B8AA-5D0E825AFDBA}"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D110F-3F4E-48D9-B8AA-5D0E825AFDBA}"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20/01/16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E1FAA6B6-10E5-4810-BC9F-DA72D8452E73}" type="datetime1">
              <a:rPr lang="en-US" smtClean="0"/>
              <a:pPr/>
              <a:t>20/01/16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6D18D072-EF12-4AA2-BD71-ABC68B06D0E2}" type="datetime1">
              <a:rPr lang="en-US" smtClean="0"/>
              <a:pPr/>
              <a:t>20/01/16</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20/01/16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20/01/16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9EA7E191-5F94-4FC1-B823-BD7CABF7FA06}" type="datetime1">
              <a:rPr lang="en-US" smtClean="0"/>
              <a:pPr/>
              <a:t>20/01/16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D1D110F-3F4E-48D9-B8AA-5D0E825AFDBA}" type="datetime1">
              <a:rPr lang="en-US" smtClean="0"/>
              <a:pPr/>
              <a:t>20/01/16</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87D7A59-36E2-48B9-B146-C1E59501F63F}"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p:hf sldNum="0" hdr="0" ftr="0" dt="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G_0734-R2W-737x5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644326" cy="6974798"/>
          </a:xfrm>
          <a:prstGeom prst="rect">
            <a:avLst/>
          </a:prstGeom>
        </p:spPr>
      </p:pic>
      <p:pic>
        <p:nvPicPr>
          <p:cNvPr id="5" name="Picture 4" descr="Screen Shot 2015-10-15 at 12.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10666964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09 at 19.48.5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3261"/>
            <a:ext cx="9144000" cy="5556738"/>
          </a:xfrm>
          <a:prstGeom prst="rect">
            <a:avLst/>
          </a:prstGeom>
        </p:spPr>
      </p:pic>
    </p:spTree>
    <p:extLst>
      <p:ext uri="{BB962C8B-B14F-4D97-AF65-F5344CB8AC3E}">
        <p14:creationId xmlns:p14="http://schemas.microsoft.com/office/powerpoint/2010/main" val="23642084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The Water Charges Model</a:t>
            </a:r>
            <a:endParaRPr lang="en-US" dirty="0"/>
          </a:p>
        </p:txBody>
      </p:sp>
      <p:sp>
        <p:nvSpPr>
          <p:cNvPr id="3" name="Content Placeholder 2"/>
          <p:cNvSpPr>
            <a:spLocks noGrp="1"/>
          </p:cNvSpPr>
          <p:nvPr>
            <p:ph idx="1"/>
          </p:nvPr>
        </p:nvSpPr>
        <p:spPr>
          <a:xfrm>
            <a:off x="1114424" y="1827614"/>
            <a:ext cx="7610476" cy="4377243"/>
          </a:xfrm>
        </p:spPr>
        <p:txBody>
          <a:bodyPr>
            <a:normAutofit/>
          </a:bodyPr>
          <a:lstStyle/>
          <a:p>
            <a:r>
              <a:rPr lang="en-IE" sz="2400" dirty="0"/>
              <a:t>In 2013 in Britain, private water companies made profits </a:t>
            </a:r>
            <a:r>
              <a:rPr lang="en-IE" sz="2400" dirty="0" smtClean="0"/>
              <a:t>of: </a:t>
            </a:r>
            <a:r>
              <a:rPr lang="en-IE" sz="2200" dirty="0" smtClean="0">
                <a:solidFill>
                  <a:srgbClr val="FF0000"/>
                </a:solidFill>
              </a:rPr>
              <a:t>€</a:t>
            </a:r>
            <a:r>
              <a:rPr lang="en-IE" sz="2200" dirty="0">
                <a:solidFill>
                  <a:srgbClr val="FF0000"/>
                </a:solidFill>
              </a:rPr>
              <a:t>2.81bn </a:t>
            </a:r>
            <a:r>
              <a:rPr lang="en-IE" sz="2200" dirty="0"/>
              <a:t>and paid </a:t>
            </a:r>
            <a:r>
              <a:rPr lang="en-IE" sz="2200" dirty="0">
                <a:solidFill>
                  <a:srgbClr val="FF0000"/>
                </a:solidFill>
              </a:rPr>
              <a:t>€2.55bn </a:t>
            </a:r>
            <a:r>
              <a:rPr lang="en-IE" sz="2200" dirty="0"/>
              <a:t>to shareholders while paying only </a:t>
            </a:r>
            <a:r>
              <a:rPr lang="en-IE" sz="2200" dirty="0">
                <a:solidFill>
                  <a:schemeClr val="accent5"/>
                </a:solidFill>
              </a:rPr>
              <a:t>€101m </a:t>
            </a:r>
            <a:r>
              <a:rPr lang="en-IE" sz="2200" dirty="0"/>
              <a:t>in taxes. </a:t>
            </a:r>
            <a:endParaRPr lang="en-IE" sz="2200" dirty="0" smtClean="0"/>
          </a:p>
          <a:p>
            <a:r>
              <a:rPr lang="en-IE" sz="2400" dirty="0" smtClean="0"/>
              <a:t>Seven </a:t>
            </a:r>
            <a:r>
              <a:rPr lang="en-IE" sz="2400" dirty="0"/>
              <a:t>water companies paid no corporation tax at all and a report has shown that the industry is failing to help customers with “sky-high bills”</a:t>
            </a:r>
            <a:r>
              <a:rPr lang="en-IE" sz="2400" dirty="0" smtClean="0"/>
              <a:t>.</a:t>
            </a:r>
            <a:endParaRPr lang="en-IE" sz="2400" dirty="0"/>
          </a:p>
        </p:txBody>
      </p:sp>
      <p:pic>
        <p:nvPicPr>
          <p:cNvPr id="5" name="Picture 4" descr="water_privatisation_polyp.co_.uk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8381" y="4301299"/>
            <a:ext cx="2745619" cy="2556701"/>
          </a:xfrm>
          <a:prstGeom prst="rect">
            <a:avLst/>
          </a:prstGeom>
        </p:spPr>
      </p:pic>
      <p:pic>
        <p:nvPicPr>
          <p:cNvPr id="6" name="Picture 5" descr="Screen Shot 2015-10-15 at 12.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2662150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tmediafile-1.jpg"/>
          <p:cNvPicPr>
            <a:picLocks noGrp="1" noChangeAspect="1"/>
          </p:cNvPicPr>
          <p:nvPr>
            <p:ph idx="1"/>
          </p:nvPr>
        </p:nvPicPr>
        <p:blipFill>
          <a:blip r:embed="rId2">
            <a:extLst>
              <a:ext uri="{28A0092B-C50C-407E-A947-70E740481C1C}">
                <a14:useLocalDpi xmlns:a14="http://schemas.microsoft.com/office/drawing/2010/main" val="0"/>
              </a:ext>
            </a:extLst>
          </a:blip>
          <a:srcRect t="3437" b="3437"/>
          <a:stretch>
            <a:fillRect/>
          </a:stretch>
        </p:blipFill>
        <p:spPr>
          <a:xfrm>
            <a:off x="-41021" y="2038256"/>
            <a:ext cx="9246285" cy="4459768"/>
          </a:xfrm>
        </p:spPr>
      </p:pic>
      <p:sp>
        <p:nvSpPr>
          <p:cNvPr id="3" name="Title 2"/>
          <p:cNvSpPr>
            <a:spLocks noGrp="1"/>
          </p:cNvSpPr>
          <p:nvPr>
            <p:ph type="title"/>
          </p:nvPr>
        </p:nvSpPr>
        <p:spPr>
          <a:xfrm>
            <a:off x="0" y="666656"/>
            <a:ext cx="8913813" cy="914400"/>
          </a:xfrm>
        </p:spPr>
        <p:txBody>
          <a:bodyPr/>
          <a:lstStyle/>
          <a:p>
            <a:r>
              <a:rPr lang="en-US" dirty="0" smtClean="0"/>
              <a:t>October 11th</a:t>
            </a:r>
            <a:endParaRPr lang="en-US" dirty="0"/>
          </a:p>
        </p:txBody>
      </p:sp>
    </p:spTree>
    <p:extLst>
      <p:ext uri="{BB962C8B-B14F-4D97-AF65-F5344CB8AC3E}">
        <p14:creationId xmlns:p14="http://schemas.microsoft.com/office/powerpoint/2010/main" val="14643045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words_watercharges_protest_nov01_2014.jpg"/>
          <p:cNvPicPr>
            <a:picLocks noGrp="1" noChangeAspect="1"/>
          </p:cNvPicPr>
          <p:nvPr>
            <p:ph idx="1"/>
          </p:nvPr>
        </p:nvPicPr>
        <p:blipFill>
          <a:blip r:embed="rId2">
            <a:extLst>
              <a:ext uri="{28A0092B-C50C-407E-A947-70E740481C1C}">
                <a14:useLocalDpi xmlns:a14="http://schemas.microsoft.com/office/drawing/2010/main" val="0"/>
              </a:ext>
            </a:extLst>
          </a:blip>
          <a:srcRect t="14676" b="14676"/>
          <a:stretch>
            <a:fillRect/>
          </a:stretch>
        </p:blipFill>
        <p:spPr>
          <a:xfrm>
            <a:off x="-1" y="2058042"/>
            <a:ext cx="9205263" cy="4439982"/>
          </a:xfrm>
        </p:spPr>
      </p:pic>
      <p:sp>
        <p:nvSpPr>
          <p:cNvPr id="3" name="Title 2"/>
          <p:cNvSpPr>
            <a:spLocks noGrp="1"/>
          </p:cNvSpPr>
          <p:nvPr>
            <p:ph type="title"/>
          </p:nvPr>
        </p:nvSpPr>
        <p:spPr>
          <a:xfrm>
            <a:off x="0" y="666656"/>
            <a:ext cx="8913813" cy="914400"/>
          </a:xfrm>
        </p:spPr>
        <p:txBody>
          <a:bodyPr/>
          <a:lstStyle/>
          <a:p>
            <a:r>
              <a:rPr lang="en-US" dirty="0" smtClean="0"/>
              <a:t>November 1st</a:t>
            </a:r>
            <a:endParaRPr lang="en-US" dirty="0"/>
          </a:p>
        </p:txBody>
      </p:sp>
    </p:spTree>
    <p:extLst>
      <p:ext uri="{BB962C8B-B14F-4D97-AF65-F5344CB8AC3E}">
        <p14:creationId xmlns:p14="http://schemas.microsoft.com/office/powerpoint/2010/main" val="28900240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960234_1652983921582318_2224249174663922724_n.jpg"/>
          <p:cNvPicPr>
            <a:picLocks noGrp="1" noChangeAspect="1"/>
          </p:cNvPicPr>
          <p:nvPr>
            <p:ph idx="1"/>
          </p:nvPr>
        </p:nvPicPr>
        <p:blipFill>
          <a:blip r:embed="rId2">
            <a:extLst>
              <a:ext uri="{28A0092B-C50C-407E-A947-70E740481C1C}">
                <a14:useLocalDpi xmlns:a14="http://schemas.microsoft.com/office/drawing/2010/main" val="0"/>
              </a:ext>
            </a:extLst>
          </a:blip>
          <a:srcRect t="6087" b="6087"/>
          <a:stretch>
            <a:fillRect/>
          </a:stretch>
        </p:blipFill>
        <p:spPr>
          <a:xfrm>
            <a:off x="19721" y="2067554"/>
            <a:ext cx="9124306" cy="4400934"/>
          </a:xfrm>
        </p:spPr>
      </p:pic>
      <p:sp>
        <p:nvSpPr>
          <p:cNvPr id="3" name="Title 2"/>
          <p:cNvSpPr>
            <a:spLocks noGrp="1"/>
          </p:cNvSpPr>
          <p:nvPr>
            <p:ph type="title"/>
          </p:nvPr>
        </p:nvSpPr>
        <p:spPr>
          <a:xfrm>
            <a:off x="0" y="666656"/>
            <a:ext cx="8913813" cy="914400"/>
          </a:xfrm>
        </p:spPr>
        <p:txBody>
          <a:bodyPr/>
          <a:lstStyle/>
          <a:p>
            <a:r>
              <a:rPr lang="en-US" dirty="0" smtClean="0"/>
              <a:t>December 10th</a:t>
            </a:r>
            <a:endParaRPr lang="en-US" dirty="0"/>
          </a:p>
        </p:txBody>
      </p:sp>
    </p:spTree>
    <p:extLst>
      <p:ext uri="{BB962C8B-B14F-4D97-AF65-F5344CB8AC3E}">
        <p14:creationId xmlns:p14="http://schemas.microsoft.com/office/powerpoint/2010/main" val="27018554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220107_1652983864915657_4789496514490945415_n.jpg"/>
          <p:cNvPicPr>
            <a:picLocks noGrp="1" noChangeAspect="1"/>
          </p:cNvPicPr>
          <p:nvPr>
            <p:ph idx="1"/>
          </p:nvPr>
        </p:nvPicPr>
        <p:blipFill>
          <a:blip r:embed="rId2">
            <a:extLst>
              <a:ext uri="{28A0092B-C50C-407E-A947-70E740481C1C}">
                <a14:useLocalDpi xmlns:a14="http://schemas.microsoft.com/office/drawing/2010/main" val="0"/>
              </a:ext>
            </a:extLst>
          </a:blip>
          <a:srcRect l="449" r="449"/>
          <a:stretch>
            <a:fillRect/>
          </a:stretch>
        </p:blipFill>
        <p:spPr>
          <a:xfrm>
            <a:off x="-10897" y="2052785"/>
            <a:ext cx="9277398" cy="4474775"/>
          </a:xfrm>
        </p:spPr>
      </p:pic>
      <p:sp>
        <p:nvSpPr>
          <p:cNvPr id="3" name="Title 2"/>
          <p:cNvSpPr>
            <a:spLocks noGrp="1"/>
          </p:cNvSpPr>
          <p:nvPr>
            <p:ph type="title"/>
          </p:nvPr>
        </p:nvSpPr>
        <p:spPr>
          <a:xfrm>
            <a:off x="0" y="666656"/>
            <a:ext cx="8913813" cy="914400"/>
          </a:xfrm>
        </p:spPr>
        <p:txBody>
          <a:bodyPr/>
          <a:lstStyle/>
          <a:p>
            <a:r>
              <a:rPr lang="en-US" dirty="0" smtClean="0"/>
              <a:t>March 21st</a:t>
            </a:r>
            <a:endParaRPr lang="en-US" dirty="0"/>
          </a:p>
        </p:txBody>
      </p:sp>
    </p:spTree>
    <p:extLst>
      <p:ext uri="{BB962C8B-B14F-4D97-AF65-F5344CB8AC3E}">
        <p14:creationId xmlns:p14="http://schemas.microsoft.com/office/powerpoint/2010/main" val="2867971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458017_1652983774915666_5220868555576668107_n.jpg"/>
          <p:cNvPicPr>
            <a:picLocks noGrp="1" noChangeAspect="1"/>
          </p:cNvPicPr>
          <p:nvPr>
            <p:ph idx="1"/>
          </p:nvPr>
        </p:nvPicPr>
        <p:blipFill>
          <a:blip r:embed="rId2">
            <a:extLst>
              <a:ext uri="{28A0092B-C50C-407E-A947-70E740481C1C}">
                <a14:useLocalDpi xmlns:a14="http://schemas.microsoft.com/office/drawing/2010/main" val="0"/>
              </a:ext>
            </a:extLst>
          </a:blip>
          <a:srcRect t="9156" b="9156"/>
          <a:stretch>
            <a:fillRect/>
          </a:stretch>
        </p:blipFill>
        <p:spPr>
          <a:xfrm>
            <a:off x="-41515" y="2038017"/>
            <a:ext cx="9399870" cy="4533847"/>
          </a:xfrm>
        </p:spPr>
      </p:pic>
      <p:sp>
        <p:nvSpPr>
          <p:cNvPr id="3" name="Title 2"/>
          <p:cNvSpPr>
            <a:spLocks noGrp="1"/>
          </p:cNvSpPr>
          <p:nvPr>
            <p:ph type="title"/>
          </p:nvPr>
        </p:nvSpPr>
        <p:spPr>
          <a:xfrm>
            <a:off x="0" y="666656"/>
            <a:ext cx="8913813" cy="914400"/>
          </a:xfrm>
        </p:spPr>
        <p:txBody>
          <a:bodyPr/>
          <a:lstStyle/>
          <a:p>
            <a:r>
              <a:rPr lang="en-US" dirty="0" smtClean="0"/>
              <a:t>August 29th</a:t>
            </a:r>
            <a:endParaRPr lang="en-US" dirty="0"/>
          </a:p>
        </p:txBody>
      </p:sp>
    </p:spTree>
    <p:extLst>
      <p:ext uri="{BB962C8B-B14F-4D97-AF65-F5344CB8AC3E}">
        <p14:creationId xmlns:p14="http://schemas.microsoft.com/office/powerpoint/2010/main" val="21792448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8631"/>
            <a:ext cx="8913813" cy="914400"/>
          </a:xfrm>
        </p:spPr>
        <p:txBody>
          <a:bodyPr/>
          <a:lstStyle/>
          <a:p>
            <a:r>
              <a:rPr lang="en-US" dirty="0" smtClean="0"/>
              <a:t>January 23rd</a:t>
            </a:r>
            <a:endParaRPr lang="en-US" dirty="0"/>
          </a:p>
        </p:txBody>
      </p:sp>
      <p:pic>
        <p:nvPicPr>
          <p:cNvPr id="3" name="Picture 2" descr="water_question_mark_by_shorty9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3962"/>
            <a:ext cx="9144000" cy="6858001"/>
          </a:xfrm>
          <a:prstGeom prst="rect">
            <a:avLst/>
          </a:prstGeom>
        </p:spPr>
      </p:pic>
      <p:pic>
        <p:nvPicPr>
          <p:cNvPr id="4" name="Picture 3" descr="Screen Shot 2015-10-15 at 12.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39656030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Need more investment?</a:t>
            </a:r>
            <a:endParaRPr lang="en-US" dirty="0"/>
          </a:p>
        </p:txBody>
      </p:sp>
      <p:pic>
        <p:nvPicPr>
          <p:cNvPr id="4" name="Picture 3" descr="Water-funding.pdf"/>
          <p:cNvPicPr>
            <a:picLocks noChangeAspect="1"/>
          </p:cNvPicPr>
          <p:nvPr/>
        </p:nvPicPr>
        <p:blipFill rotWithShape="1">
          <a:blip r:embed="rId2">
            <a:extLst>
              <a:ext uri="{28A0092B-C50C-407E-A947-70E740481C1C}">
                <a14:useLocalDpi xmlns:a14="http://schemas.microsoft.com/office/drawing/2010/main" val="0"/>
              </a:ext>
            </a:extLst>
          </a:blip>
          <a:srcRect t="4782" b="5578"/>
          <a:stretch/>
        </p:blipFill>
        <p:spPr>
          <a:xfrm>
            <a:off x="237357" y="1720369"/>
            <a:ext cx="8511107" cy="5137631"/>
          </a:xfrm>
          <a:prstGeom prst="rect">
            <a:avLst/>
          </a:prstGeom>
        </p:spPr>
      </p:pic>
      <p:pic>
        <p:nvPicPr>
          <p:cNvPr id="6" name="Picture 5" descr="Screen Shot 2015-10-15 at 12.45.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13285720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Where’s the evidence?</a:t>
            </a:r>
            <a:endParaRPr lang="en-US" dirty="0"/>
          </a:p>
        </p:txBody>
      </p:sp>
      <p:sp>
        <p:nvSpPr>
          <p:cNvPr id="3" name="Content Placeholder 2"/>
          <p:cNvSpPr>
            <a:spLocks noGrp="1"/>
          </p:cNvSpPr>
          <p:nvPr>
            <p:ph idx="1"/>
          </p:nvPr>
        </p:nvSpPr>
        <p:spPr>
          <a:xfrm>
            <a:off x="580571" y="1923143"/>
            <a:ext cx="8144329" cy="4668761"/>
          </a:xfrm>
        </p:spPr>
        <p:txBody>
          <a:bodyPr>
            <a:noAutofit/>
          </a:bodyPr>
          <a:lstStyle/>
          <a:p>
            <a:pPr marL="0" indent="0">
              <a:buNone/>
            </a:pPr>
            <a:r>
              <a:rPr lang="en-US" sz="2400" dirty="0" smtClean="0"/>
              <a:t>“International </a:t>
            </a:r>
            <a:r>
              <a:rPr lang="en-US" sz="2400" dirty="0"/>
              <a:t>research shows that installing domestic water meters is unlikely to make any real difference to the amount of water used by families. For example in the UK, Germany, and the Netherlands it has been found that metering each home makes little difference to the amount of water used by families. </a:t>
            </a:r>
          </a:p>
          <a:p>
            <a:pPr marL="0" indent="0">
              <a:buNone/>
            </a:pPr>
            <a:r>
              <a:rPr lang="en-US" sz="2400" dirty="0" smtClean="0"/>
              <a:t>SIPTU, 2011</a:t>
            </a:r>
            <a:endParaRPr lang="en-US" sz="2400" dirty="0"/>
          </a:p>
        </p:txBody>
      </p:sp>
      <p:pic>
        <p:nvPicPr>
          <p:cNvPr id="5" name="Picture 4" descr="Screen Shot 2015-10-15 at 12.4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40391879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92809" y="3087145"/>
            <a:ext cx="1424760" cy="3599343"/>
          </a:xfrm>
          <a:prstGeom prst="rect">
            <a:avLst/>
          </a:prstGeom>
        </p:spPr>
      </p:pic>
      <p:sp>
        <p:nvSpPr>
          <p:cNvPr id="6" name="Left Arrow 5"/>
          <p:cNvSpPr/>
          <p:nvPr/>
        </p:nvSpPr>
        <p:spPr>
          <a:xfrm>
            <a:off x="6120190" y="3289906"/>
            <a:ext cx="3023810" cy="13133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60652" y="3741441"/>
            <a:ext cx="2208389" cy="369332"/>
          </a:xfrm>
          <a:prstGeom prst="rect">
            <a:avLst/>
          </a:prstGeom>
          <a:noFill/>
        </p:spPr>
        <p:txBody>
          <a:bodyPr wrap="square" rtlCol="0">
            <a:spAutoFit/>
          </a:bodyPr>
          <a:lstStyle/>
          <a:p>
            <a:r>
              <a:rPr lang="en-US" dirty="0" smtClean="0"/>
              <a:t>No Water Meters</a:t>
            </a:r>
            <a:endParaRPr lang="en-US" dirty="0"/>
          </a:p>
        </p:txBody>
      </p:sp>
      <p:sp>
        <p:nvSpPr>
          <p:cNvPr id="8" name="Right Arrow 7"/>
          <p:cNvSpPr/>
          <p:nvPr/>
        </p:nvSpPr>
        <p:spPr>
          <a:xfrm>
            <a:off x="0" y="2504403"/>
            <a:ext cx="2927048" cy="13032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2753" y="2811798"/>
            <a:ext cx="2244675" cy="646331"/>
          </a:xfrm>
          <a:prstGeom prst="rect">
            <a:avLst/>
          </a:prstGeom>
          <a:noFill/>
        </p:spPr>
        <p:txBody>
          <a:bodyPr wrap="square" rtlCol="0">
            <a:spAutoFit/>
          </a:bodyPr>
          <a:lstStyle/>
          <a:p>
            <a:r>
              <a:rPr lang="en-US" dirty="0" smtClean="0"/>
              <a:t>Metered Water Charges</a:t>
            </a:r>
            <a:endParaRPr lang="en-US" dirty="0"/>
          </a:p>
        </p:txBody>
      </p:sp>
      <p:sp>
        <p:nvSpPr>
          <p:cNvPr id="10" name="Rectangle 9"/>
          <p:cNvSpPr/>
          <p:nvPr/>
        </p:nvSpPr>
        <p:spPr>
          <a:xfrm>
            <a:off x="222753" y="1667898"/>
            <a:ext cx="8691059" cy="800219"/>
          </a:xfrm>
          <a:prstGeom prst="rect">
            <a:avLst/>
          </a:prstGeom>
        </p:spPr>
        <p:txBody>
          <a:bodyPr wrap="square">
            <a:spAutoFit/>
          </a:bodyPr>
          <a:lstStyle/>
          <a:p>
            <a:pPr marL="800100" lvl="1" indent="-342900">
              <a:buFont typeface="Arial"/>
              <a:buChar char="•"/>
            </a:pPr>
            <a:r>
              <a:rPr lang="en-US" sz="2200" b="1" dirty="0"/>
              <a:t>The UK average is 68,405 </a:t>
            </a:r>
            <a:r>
              <a:rPr lang="en-US" sz="2200" b="1" dirty="0" err="1"/>
              <a:t>litres</a:t>
            </a:r>
            <a:r>
              <a:rPr lang="en-US" sz="2200" b="1" dirty="0"/>
              <a:t> per person </a:t>
            </a:r>
          </a:p>
          <a:p>
            <a:pPr marL="800100" lvl="1" indent="-342900">
              <a:buFont typeface="Arial"/>
              <a:buChar char="•"/>
            </a:pPr>
            <a:r>
              <a:rPr lang="en-US" sz="2400" b="1" dirty="0"/>
              <a:t>Irish Water - 54,750 </a:t>
            </a:r>
            <a:r>
              <a:rPr lang="en-US" sz="2400" b="1" dirty="0" err="1"/>
              <a:t>litres</a:t>
            </a:r>
            <a:r>
              <a:rPr lang="en-US" sz="2400" b="1" dirty="0"/>
              <a:t> per </a:t>
            </a:r>
            <a:r>
              <a:rPr lang="en-US" sz="2400" b="1" dirty="0" smtClean="0"/>
              <a:t>person</a:t>
            </a:r>
            <a:endParaRPr lang="en-US" sz="2400" b="1" dirty="0"/>
          </a:p>
        </p:txBody>
      </p:sp>
      <p:sp>
        <p:nvSpPr>
          <p:cNvPr id="11" name="Title 1"/>
          <p:cNvSpPr>
            <a:spLocks noGrp="1"/>
          </p:cNvSpPr>
          <p:nvPr>
            <p:ph type="title"/>
          </p:nvPr>
        </p:nvSpPr>
        <p:spPr>
          <a:xfrm>
            <a:off x="0" y="622352"/>
            <a:ext cx="8913813" cy="914400"/>
          </a:xfrm>
        </p:spPr>
        <p:txBody>
          <a:bodyPr>
            <a:normAutofit/>
          </a:bodyPr>
          <a:lstStyle/>
          <a:p>
            <a:r>
              <a:rPr lang="en-US" dirty="0" smtClean="0"/>
              <a:t>Conservation?</a:t>
            </a:r>
            <a:endParaRPr lang="en-US" dirty="0"/>
          </a:p>
        </p:txBody>
      </p:sp>
      <p:pic>
        <p:nvPicPr>
          <p:cNvPr id="12" name="Picture 11" descr="i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424" y="3870717"/>
            <a:ext cx="1424213" cy="2815771"/>
          </a:xfrm>
          <a:prstGeom prst="rect">
            <a:avLst/>
          </a:prstGeom>
        </p:spPr>
      </p:pic>
      <p:pic>
        <p:nvPicPr>
          <p:cNvPr id="14" name="Picture 13" descr="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213" y="4775195"/>
            <a:ext cx="2133600" cy="2133600"/>
          </a:xfrm>
          <a:prstGeom prst="rect">
            <a:avLst/>
          </a:prstGeom>
        </p:spPr>
      </p:pic>
      <p:pic>
        <p:nvPicPr>
          <p:cNvPr id="13" name="Picture 12" descr="Screen Shot 2015-10-15 at 12.45.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1668123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US" dirty="0" smtClean="0"/>
              <a:t>Economically inefficient!</a:t>
            </a:r>
            <a:endParaRPr lang="en-US" dirty="0"/>
          </a:p>
        </p:txBody>
      </p:sp>
      <p:sp>
        <p:nvSpPr>
          <p:cNvPr id="3" name="Content Placeholder 2"/>
          <p:cNvSpPr>
            <a:spLocks noGrp="1"/>
          </p:cNvSpPr>
          <p:nvPr>
            <p:ph idx="1"/>
          </p:nvPr>
        </p:nvSpPr>
        <p:spPr>
          <a:xfrm>
            <a:off x="544286" y="1911048"/>
            <a:ext cx="8180614" cy="4355281"/>
          </a:xfrm>
        </p:spPr>
        <p:txBody>
          <a:bodyPr>
            <a:normAutofit/>
          </a:bodyPr>
          <a:lstStyle/>
          <a:p>
            <a:r>
              <a:rPr lang="en-US" dirty="0" smtClean="0"/>
              <a:t>Senior </a:t>
            </a:r>
            <a:r>
              <a:rPr lang="en-US" dirty="0"/>
              <a:t>Executive Engineer for Water, Gerry </a:t>
            </a:r>
            <a:r>
              <a:rPr lang="en-US" dirty="0" err="1"/>
              <a:t>Concannon</a:t>
            </a:r>
            <a:r>
              <a:rPr lang="en-US" dirty="0"/>
              <a:t>, estimated that the cost of unmetered water is currently about €350.00 p.a. per domestic unit. When all of the costs of metering involving installation, maintenance, administration and replacement are considered he pointed out that this cost almost </a:t>
            </a:r>
            <a:r>
              <a:rPr lang="en-US" dirty="0" smtClean="0"/>
              <a:t>doubles. (2011)</a:t>
            </a:r>
            <a:endParaRPr lang="en-US" dirty="0"/>
          </a:p>
          <a:p>
            <a:r>
              <a:rPr lang="en-US" b="1" dirty="0" smtClean="0"/>
              <a:t>“</a:t>
            </a:r>
            <a:r>
              <a:rPr lang="en-US" b="1" dirty="0"/>
              <a:t>T</a:t>
            </a:r>
            <a:r>
              <a:rPr lang="en-US" b="1" dirty="0" smtClean="0"/>
              <a:t>he </a:t>
            </a:r>
            <a:r>
              <a:rPr lang="en-US" b="1" dirty="0"/>
              <a:t>proposed expenditure on water metering would mean spending more than €1 billion which we don’t have on something we don’t need</a:t>
            </a:r>
            <a:r>
              <a:rPr lang="en-US" b="1" dirty="0" smtClean="0"/>
              <a:t>!” Engineers Ireland, 2011</a:t>
            </a:r>
            <a:endParaRPr lang="en-US" b="1" dirty="0"/>
          </a:p>
        </p:txBody>
      </p:sp>
      <p:pic>
        <p:nvPicPr>
          <p:cNvPr id="4" name="Picture 3" descr="Screen Shot 2015-10-15 at 12.4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2471471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946"/>
            <a:ext cx="8913813" cy="914400"/>
          </a:xfrm>
        </p:spPr>
        <p:txBody>
          <a:bodyPr>
            <a:normAutofit fontScale="90000"/>
          </a:bodyPr>
          <a:lstStyle/>
          <a:p>
            <a:r>
              <a:rPr lang="en-US" dirty="0" smtClean="0"/>
              <a:t>Domestic &amp; commercial charges?</a:t>
            </a:r>
            <a:endParaRPr lang="en-US" dirty="0"/>
          </a:p>
        </p:txBody>
      </p:sp>
      <p:sp>
        <p:nvSpPr>
          <p:cNvPr id="3" name="Content Placeholder 2"/>
          <p:cNvSpPr>
            <a:spLocks noGrp="1"/>
          </p:cNvSpPr>
          <p:nvPr>
            <p:ph idx="1"/>
          </p:nvPr>
        </p:nvSpPr>
        <p:spPr>
          <a:xfrm>
            <a:off x="302381" y="1450970"/>
            <a:ext cx="8720667" cy="4799677"/>
          </a:xfrm>
        </p:spPr>
        <p:txBody>
          <a:bodyPr>
            <a:normAutofit/>
          </a:bodyPr>
          <a:lstStyle/>
          <a:p>
            <a:r>
              <a:rPr lang="en-US" sz="1900" b="1" dirty="0"/>
              <a:t>Households use 10% of the water (EU)</a:t>
            </a:r>
          </a:p>
          <a:p>
            <a:r>
              <a:rPr lang="en-US" sz="1900" b="1" dirty="0"/>
              <a:t>Corporations &amp; Agriculture use 90% (EU</a:t>
            </a:r>
            <a:r>
              <a:rPr lang="en-US" sz="1900" b="1" dirty="0" smtClean="0"/>
              <a:t>)</a:t>
            </a:r>
            <a:endParaRPr lang="en-US" sz="1900" dirty="0" smtClean="0"/>
          </a:p>
          <a:p>
            <a:r>
              <a:rPr lang="en-US" sz="1900" dirty="0" smtClean="0"/>
              <a:t>Expected </a:t>
            </a:r>
            <a:r>
              <a:rPr lang="en-US" sz="1900" dirty="0"/>
              <a:t>income 2015 (Alan Kelly, </a:t>
            </a:r>
            <a:r>
              <a:rPr lang="en-US" sz="1900" dirty="0" err="1"/>
              <a:t>Dail</a:t>
            </a:r>
            <a:r>
              <a:rPr lang="en-US" sz="1900" dirty="0"/>
              <a:t> April)</a:t>
            </a:r>
          </a:p>
          <a:p>
            <a:pPr lvl="1"/>
            <a:r>
              <a:rPr lang="en-US" sz="1900" dirty="0"/>
              <a:t>Commercial: €</a:t>
            </a:r>
            <a:r>
              <a:rPr lang="en-US" sz="1900" dirty="0" smtClean="0"/>
              <a:t>229m (45%)</a:t>
            </a:r>
            <a:endParaRPr lang="en-US" sz="1900" dirty="0"/>
          </a:p>
          <a:p>
            <a:pPr lvl="1"/>
            <a:r>
              <a:rPr lang="en-US" sz="1900" dirty="0"/>
              <a:t>Domestic: €</a:t>
            </a:r>
            <a:r>
              <a:rPr lang="en-US" sz="1900" dirty="0" smtClean="0"/>
              <a:t>271m (55%)</a:t>
            </a:r>
            <a:endParaRPr lang="en-US" sz="1900" dirty="0"/>
          </a:p>
          <a:p>
            <a:pPr lvl="1"/>
            <a:r>
              <a:rPr lang="en-US" sz="1900" b="1" dirty="0"/>
              <a:t>Total: €500m</a:t>
            </a:r>
          </a:p>
          <a:p>
            <a:r>
              <a:rPr lang="en-US" sz="1900" b="1" dirty="0" smtClean="0"/>
              <a:t>+ General Taxation (VAT, Motor Tax, </a:t>
            </a:r>
            <a:r>
              <a:rPr lang="en-US" sz="1900" b="1" dirty="0" err="1" smtClean="0"/>
              <a:t>etc</a:t>
            </a:r>
            <a:r>
              <a:rPr lang="en-US" sz="1900" b="1" dirty="0" smtClean="0"/>
              <a:t>) = public pay 78% of costs</a:t>
            </a:r>
          </a:p>
          <a:p>
            <a:r>
              <a:rPr lang="en-US" sz="1900" dirty="0" smtClean="0"/>
              <a:t>Commercial </a:t>
            </a:r>
            <a:r>
              <a:rPr lang="en-US" sz="1900" dirty="0"/>
              <a:t>companies are refusing to pay!</a:t>
            </a:r>
          </a:p>
          <a:p>
            <a:r>
              <a:rPr lang="en-US" sz="1900" dirty="0" smtClean="0"/>
              <a:t>37</a:t>
            </a:r>
            <a:r>
              <a:rPr lang="en-US" sz="1900" dirty="0"/>
              <a:t>% non-payment rate!</a:t>
            </a:r>
          </a:p>
          <a:p>
            <a:r>
              <a:rPr lang="en-US" sz="1900" dirty="0" smtClean="0"/>
              <a:t>Alan </a:t>
            </a:r>
            <a:r>
              <a:rPr lang="en-US" sz="1900" dirty="0"/>
              <a:t>Farrell TD (FG) on Claire Byrne show</a:t>
            </a:r>
          </a:p>
          <a:p>
            <a:endParaRPr lang="en-US" dirty="0"/>
          </a:p>
        </p:txBody>
      </p:sp>
      <p:pic>
        <p:nvPicPr>
          <p:cNvPr id="4" name="Picture 3" descr="Screen Shot 2015-10-15 at 12.45.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6109756"/>
            <a:ext cx="4559904" cy="865041"/>
          </a:xfrm>
          <a:prstGeom prst="rect">
            <a:avLst/>
          </a:prstGeom>
        </p:spPr>
      </p:pic>
    </p:spTree>
    <p:extLst>
      <p:ext uri="{BB962C8B-B14F-4D97-AF65-F5344CB8AC3E}">
        <p14:creationId xmlns:p14="http://schemas.microsoft.com/office/powerpoint/2010/main" val="2569997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09 at 19.51.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52" y="1093558"/>
            <a:ext cx="10364471" cy="5602062"/>
          </a:xfrm>
          <a:prstGeom prst="rect">
            <a:avLst/>
          </a:prstGeom>
        </p:spPr>
      </p:pic>
      <p:sp>
        <p:nvSpPr>
          <p:cNvPr id="5" name="Title 1"/>
          <p:cNvSpPr txBox="1">
            <a:spLocks/>
          </p:cNvSpPr>
          <p:nvPr/>
        </p:nvSpPr>
        <p:spPr>
          <a:xfrm>
            <a:off x="0" y="200938"/>
            <a:ext cx="8913813" cy="914400"/>
          </a:xfrm>
          <a:prstGeom prst="rect">
            <a:avLst/>
          </a:prstGeom>
          <a:solidFill>
            <a:schemeClr val="tx2"/>
          </a:solidFill>
        </p:spPr>
        <p:txBody>
          <a:bodyPr vert="horz" lIns="1188720" tIns="45720" rIns="274320" bIns="45720" rtlCol="0" anchor="ctr">
            <a:normAutofit fontScale="975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dirty="0" smtClean="0"/>
              <a:t>The real agenda - </a:t>
            </a:r>
            <a:r>
              <a:rPr lang="en-US" dirty="0" err="1" smtClean="0"/>
              <a:t>privatisation</a:t>
            </a:r>
            <a:endParaRPr lang="en-US" dirty="0"/>
          </a:p>
        </p:txBody>
      </p:sp>
    </p:spTree>
    <p:extLst>
      <p:ext uri="{BB962C8B-B14F-4D97-AF65-F5344CB8AC3E}">
        <p14:creationId xmlns:p14="http://schemas.microsoft.com/office/powerpoint/2010/main" val="6649156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09 at 19.52.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32457"/>
            <a:ext cx="9048525" cy="4735168"/>
          </a:xfrm>
          <a:prstGeom prst="rect">
            <a:avLst/>
          </a:prstGeom>
        </p:spPr>
      </p:pic>
    </p:spTree>
    <p:extLst>
      <p:ext uri="{BB962C8B-B14F-4D97-AF65-F5344CB8AC3E}">
        <p14:creationId xmlns:p14="http://schemas.microsoft.com/office/powerpoint/2010/main" val="22765416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5-10-09 at 19.48.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598"/>
            <a:ext cx="9144000" cy="6157054"/>
          </a:xfrm>
          <a:prstGeom prst="rect">
            <a:avLst/>
          </a:prstGeom>
        </p:spPr>
      </p:pic>
    </p:spTree>
    <p:extLst>
      <p:ext uri="{BB962C8B-B14F-4D97-AF65-F5344CB8AC3E}">
        <p14:creationId xmlns:p14="http://schemas.microsoft.com/office/powerpoint/2010/main" val="19086503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23728</TotalTime>
  <Words>354</Words>
  <Application>Microsoft Macintosh PowerPoint</Application>
  <PresentationFormat>On-screen Show (4:3)</PresentationFormat>
  <Paragraphs>33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Perception</vt:lpstr>
      <vt:lpstr>PowerPoint Presentation</vt:lpstr>
      <vt:lpstr>Need more investment?</vt:lpstr>
      <vt:lpstr>Where’s the evidence?</vt:lpstr>
      <vt:lpstr>Conservation?</vt:lpstr>
      <vt:lpstr>Economically inefficient!</vt:lpstr>
      <vt:lpstr>Domestic &amp; commercial charges?</vt:lpstr>
      <vt:lpstr>PowerPoint Presentation</vt:lpstr>
      <vt:lpstr>PowerPoint Presentation</vt:lpstr>
      <vt:lpstr>PowerPoint Presentation</vt:lpstr>
      <vt:lpstr>PowerPoint Presentation</vt:lpstr>
      <vt:lpstr>The Water Charges Model</vt:lpstr>
      <vt:lpstr>October 11th</vt:lpstr>
      <vt:lpstr>November 1st</vt:lpstr>
      <vt:lpstr>December 10th</vt:lpstr>
      <vt:lpstr>March 21st</vt:lpstr>
      <vt:lpstr>August 29th</vt:lpstr>
      <vt:lpstr>January 23rd</vt:lpstr>
    </vt:vector>
  </TitlesOfParts>
  <Company>Mandate Trade Union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TTIP and Water</dc:title>
  <dc:creator>David Gibney</dc:creator>
  <cp:lastModifiedBy>David Gibney</cp:lastModifiedBy>
  <cp:revision>74</cp:revision>
  <dcterms:created xsi:type="dcterms:W3CDTF">2015-10-09T17:16:08Z</dcterms:created>
  <dcterms:modified xsi:type="dcterms:W3CDTF">2016-01-20T10:41:07Z</dcterms:modified>
</cp:coreProperties>
</file>